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1" r:id="rId4"/>
    <p:sldId id="258" r:id="rId5"/>
    <p:sldId id="261" r:id="rId6"/>
    <p:sldId id="262" r:id="rId7"/>
    <p:sldId id="274" r:id="rId8"/>
    <p:sldId id="272" r:id="rId9"/>
    <p:sldId id="259" r:id="rId10"/>
    <p:sldId id="263" r:id="rId11"/>
    <p:sldId id="275" r:id="rId12"/>
    <p:sldId id="264" r:id="rId13"/>
    <p:sldId id="265" r:id="rId14"/>
    <p:sldId id="266" r:id="rId15"/>
    <p:sldId id="273" r:id="rId16"/>
    <p:sldId id="260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34" autoAdjust="0"/>
  </p:normalViewPr>
  <p:slideViewPr>
    <p:cSldViewPr>
      <p:cViewPr varScale="1">
        <p:scale>
          <a:sx n="88" d="100"/>
          <a:sy n="88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582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4C59A26-1D2D-4A78-9B41-0C143B610FC3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7AA77B0-407D-423A-A652-B33C559B8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63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6D79A30-48E5-4D47-8870-C5E369527F08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4A03EE4-6AA2-4687-B303-7B3FCA701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How to efficiently</a:t>
            </a:r>
            <a:r>
              <a:rPr lang="en-US" sz="1200" baseline="0" dirty="0" smtClean="0"/>
              <a:t> rank? Look at the ranking phase (not modeling), where scorers have been trained, and calculate a score per doc per scorer.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How </a:t>
            </a:r>
            <a:r>
              <a:rPr lang="en-US" sz="1200" dirty="0" smtClean="0"/>
              <a:t>can fast multi-tree ensemble ranking with simple code structure be accomplished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via memory hierarchy optimization, without compromising ranking accuracy?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Experiments with several benchmarks show significant acceleration in score calculation without loss of ranking accuracy.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/>
              <a:t>Dot suffer more branch </a:t>
            </a:r>
            <a:r>
              <a:rPr lang="en-US" b="0" i="0" dirty="0" err="1" smtClean="0"/>
              <a:t>mispredictions</a:t>
            </a:r>
            <a:r>
              <a:rPr lang="en-US" b="0" i="0" dirty="0" smtClean="0"/>
              <a:t> than sot, hence it is slower given the same cache</a:t>
            </a:r>
            <a:r>
              <a:rPr lang="en-US" b="0" i="0" baseline="0" dirty="0" smtClean="0"/>
              <a:t> miss ratios.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/>
              <a:t>M</a:t>
            </a:r>
            <a:r>
              <a:rPr lang="en-US" b="0" i="0" dirty="0" smtClean="0"/>
              <a:t>=32k, DOT</a:t>
            </a:r>
            <a:r>
              <a:rPr lang="en-US" b="0" i="0" baseline="0" dirty="0" smtClean="0"/>
              <a:t> 320.3 vs. 2D Block 82.7 vs. Block-</a:t>
            </a:r>
            <a:r>
              <a:rPr lang="en-US" b="0" i="0" baseline="0" dirty="0" err="1" smtClean="0"/>
              <a:t>Vpred</a:t>
            </a:r>
            <a:r>
              <a:rPr lang="en-US" b="0" i="0" baseline="0" dirty="0" smtClean="0"/>
              <a:t> 76.6 </a:t>
            </a:r>
            <a:endParaRPr lang="en-US" b="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 smtClean="0"/>
              <a:t>n</a:t>
            </a:r>
            <a:r>
              <a:rPr lang="en-US" b="0" dirty="0" smtClean="0"/>
              <a:t> is fixed as 2,000</a:t>
            </a:r>
          </a:p>
          <a:p>
            <a:r>
              <a:rPr lang="en-US" b="0" dirty="0" smtClean="0"/>
              <a:t>1. DOT scoring time and L3 cache miss both rise dramatically when ensemble size</a:t>
            </a:r>
            <a:r>
              <a:rPr lang="en-US" b="0" i="1" dirty="0" smtClean="0"/>
              <a:t> </a:t>
            </a:r>
            <a:r>
              <a:rPr lang="en-US" b="0" dirty="0" smtClean="0"/>
              <a:t>increases &amp; trees do not fit in cache </a:t>
            </a:r>
          </a:p>
          <a:p>
            <a:r>
              <a:rPr lang="en-US" b="0" dirty="0" smtClean="0"/>
              <a:t>2. Performance of Block-</a:t>
            </a:r>
            <a:r>
              <a:rPr lang="en-US" b="0" dirty="0" err="1" smtClean="0"/>
              <a:t>VPred</a:t>
            </a:r>
            <a:r>
              <a:rPr lang="en-US" b="0" dirty="0" smtClean="0"/>
              <a:t> and 2D blocking is close, barely affected by the change of ensemble size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SOT has a visibly higher miss ratio because it needs to bring back most of the documents from memory to L3 cache every time it evaluates them against a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L3 miss ratio denotes among all the references to L3 cache, how many are missed and need to be fetched from memory.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Yahoo 150 leaves n=10k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DOT 377.8 vs. SOT 257.4 vs. </a:t>
            </a:r>
            <a:r>
              <a:rPr lang="en-US" dirty="0" err="1" smtClean="0"/>
              <a:t>VPred</a:t>
            </a:r>
            <a:r>
              <a:rPr lang="en-US" dirty="0" smtClean="0"/>
              <a:t> 126.1 vs.</a:t>
            </a:r>
            <a:r>
              <a:rPr lang="en-US" baseline="0" dirty="0" smtClean="0"/>
              <a:t> </a:t>
            </a:r>
            <a:r>
              <a:rPr lang="en-US" dirty="0" smtClean="0"/>
              <a:t>2D Block 83.4 vs. Block-</a:t>
            </a:r>
            <a:r>
              <a:rPr lang="en-US" dirty="0" err="1" smtClean="0"/>
              <a:t>Vpred</a:t>
            </a:r>
            <a:r>
              <a:rPr lang="en-US" dirty="0" smtClean="0"/>
              <a:t> </a:t>
            </a:r>
            <a:r>
              <a:rPr lang="en-US" dirty="0" smtClean="0"/>
              <a:t>64.8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m is fixed as 8,051</a:t>
            </a:r>
          </a:p>
          <a:p>
            <a:r>
              <a:rPr lang="en-US" b="0" dirty="0" smtClean="0"/>
              <a:t>1. SOT scoring time and L3 cache miss ratio deteriorate significantly when</a:t>
            </a:r>
            <a:r>
              <a:rPr lang="en-US" b="0" i="1" dirty="0" smtClean="0"/>
              <a:t> </a:t>
            </a:r>
            <a:r>
              <a:rPr lang="en-US" b="0" dirty="0" smtClean="0"/>
              <a:t>increases number of documents &amp; documents cannot fit in cache any more</a:t>
            </a:r>
          </a:p>
          <a:p>
            <a:r>
              <a:rPr lang="en-US" b="0" dirty="0" smtClean="0"/>
              <a:t>2. Block-</a:t>
            </a:r>
            <a:r>
              <a:rPr lang="en-US" b="0" dirty="0" err="1" smtClean="0"/>
              <a:t>VPred</a:t>
            </a:r>
            <a:r>
              <a:rPr lang="en-US" b="0" dirty="0" smtClean="0"/>
              <a:t> and 2D blocking are unaffected by the change of number of documents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When s=1,000, miss ratio varies from 1.64% (d=100) to 78.1% (d=100,000). As a result, scoring time increases from 86.2ns to 281.5ns</a:t>
            </a:r>
            <a:r>
              <a:rPr lang="en-US" b="0" dirty="0" smtClean="0"/>
              <a:t>.</a:t>
            </a:r>
          </a:p>
          <a:p>
            <a:r>
              <a:rPr lang="en-US" b="0" dirty="0" smtClean="0"/>
              <a:t>Less affected</a:t>
            </a:r>
            <a:r>
              <a:rPr lang="en-US" b="0" baseline="0" dirty="0" smtClean="0"/>
              <a:t> by s, more affected by choice of d. Because docs is the inner most loop, and been hit most frequently in cache.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other cases, the benefit of converting control dependence as data dependence</a:t>
            </a:r>
            <a:r>
              <a:rPr lang="en-US" baseline="0" dirty="0" smtClean="0"/>
              <a:t> </a:t>
            </a:r>
            <a:r>
              <a:rPr lang="en-US" dirty="0" smtClean="0"/>
              <a:t>does not outweigh the overhead introduced.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2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this a</a:t>
            </a:r>
            <a:r>
              <a:rPr lang="en-US" baseline="0" dirty="0" smtClean="0"/>
              <a:t> problem? Can not fit all doc or all scorers in cache, periodically bringing them back from memory costs time. </a:t>
            </a:r>
          </a:p>
          <a:p>
            <a:r>
              <a:rPr lang="en-US" baseline="0" dirty="0" smtClean="0"/>
              <a:t>--</a:t>
            </a:r>
          </a:p>
          <a:p>
            <a:r>
              <a:rPr lang="en-US" dirty="0" smtClean="0"/>
              <a:t>Parallelization </a:t>
            </a:r>
            <a:r>
              <a:rPr lang="en-US" dirty="0" smtClean="0"/>
              <a:t>does not help increase query process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Compact</a:t>
            </a:r>
            <a:r>
              <a:rPr lang="en-US" dirty="0" smtClean="0"/>
              <a:t>: fewer nodes, fewer</a:t>
            </a:r>
            <a:r>
              <a:rPr lang="en-US" baseline="0" dirty="0" smtClean="0"/>
              <a:t> branch instructions. </a:t>
            </a:r>
            <a:r>
              <a:rPr lang="en-US" b="1" baseline="0" dirty="0" smtClean="0"/>
              <a:t>Shallow</a:t>
            </a:r>
            <a:r>
              <a:rPr lang="en-US" baseline="0" dirty="0" smtClean="0"/>
              <a:t>: tree depth not deep, longest path thru the tree is bounded; </a:t>
            </a:r>
            <a:r>
              <a:rPr lang="en-US" b="1" baseline="0" dirty="0" smtClean="0"/>
              <a:t>balanced</a:t>
            </a:r>
            <a:r>
              <a:rPr lang="en-US" baseline="0" dirty="0" smtClean="0"/>
              <a:t>: shorter avg. paths thru the tree, less variance on execution time</a:t>
            </a:r>
            <a:endParaRPr lang="en-US" dirty="0" smtClean="0"/>
          </a:p>
          <a:p>
            <a:r>
              <a:rPr lang="en-US" b="1" dirty="0" smtClean="0"/>
              <a:t>Early</a:t>
            </a:r>
            <a:r>
              <a:rPr lang="en-US" b="1" baseline="0" dirty="0" smtClean="0"/>
              <a:t> exit</a:t>
            </a:r>
            <a:r>
              <a:rPr lang="en-US" baseline="0" dirty="0" smtClean="0"/>
              <a:t>: stop when it is impossible for a doc’s additive result to be top-k</a:t>
            </a:r>
          </a:p>
          <a:p>
            <a:r>
              <a:rPr lang="en-US" b="1" baseline="0" dirty="0" smtClean="0"/>
              <a:t>Tree trimming: </a:t>
            </a:r>
            <a:r>
              <a:rPr lang="en-US" b="0" baseline="0" dirty="0" smtClean="0"/>
              <a:t>directly modify splitting criterion; prune trees between boosting stages</a:t>
            </a:r>
            <a:endParaRPr lang="en-US" b="0" dirty="0" smtClean="0"/>
          </a:p>
          <a:p>
            <a:r>
              <a:rPr lang="en-US" b="1" dirty="0" err="1" smtClean="0"/>
              <a:t>Vpred</a:t>
            </a:r>
            <a:r>
              <a:rPr lang="en-US" dirty="0" smtClean="0"/>
              <a:t>: avoid jumping</a:t>
            </a:r>
            <a:r>
              <a:rPr lang="en-US" baseline="0" dirty="0" smtClean="0"/>
              <a:t> in assembly code (control prediction more likely to be correct); pipelining / process a vector of tuples at a time. </a:t>
            </a:r>
          </a:p>
          <a:p>
            <a:r>
              <a:rPr lang="en-US" dirty="0" smtClean="0"/>
              <a:t>Weakness </a:t>
            </a:r>
            <a:r>
              <a:rPr lang="en-US" dirty="0" smtClean="0"/>
              <a:t>it has not fully exploited cache capacity for better temporal locality. </a:t>
            </a:r>
          </a:p>
          <a:p>
            <a:r>
              <a:rPr lang="en-US" dirty="0" smtClean="0"/>
              <a:t>Another weakness is that the length of the unrolled code is quadratic to the maximum tree depth in a ensemble,</a:t>
            </a:r>
          </a:p>
          <a:p>
            <a:r>
              <a:rPr lang="en-US" dirty="0" smtClean="0"/>
              <a:t>and linear to the </a:t>
            </a:r>
            <a:r>
              <a:rPr lang="en-US" dirty="0" err="1" smtClean="0"/>
              <a:t>vectorization</a:t>
            </a:r>
            <a:r>
              <a:rPr lang="en-US" dirty="0" smtClean="0"/>
              <a:t> degree v.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proposed technique is complementary to previous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Dot: every time bring a</a:t>
            </a:r>
            <a:r>
              <a:rPr lang="en-US" baseline="0" dirty="0" smtClean="0"/>
              <a:t> doc from 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 to cache, benefits m scorers. So instead of bringing in n*m times, only bring in n*m/m=n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3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time bring in a scorer,</a:t>
            </a:r>
            <a:r>
              <a:rPr lang="en-US" baseline="0" dirty="0" smtClean="0"/>
              <a:t> benefit d docs for n/d blocks, so benefit n docs. Instead of bring in scorer n*m times, actually bring in n*m/n=m times.</a:t>
            </a:r>
          </a:p>
          <a:p>
            <a:r>
              <a:rPr lang="en-US" dirty="0" smtClean="0"/>
              <a:t>Each time bring in a doc,</a:t>
            </a:r>
            <a:r>
              <a:rPr lang="en-US" baseline="0" dirty="0" smtClean="0"/>
              <a:t> benefit s scorers. Instead of bring in docs n*m times, actually bring in n*m/s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Simplified Cache Performance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synthetically generate </a:t>
            </a:r>
            <a:r>
              <a:rPr lang="en-US" dirty="0" smtClean="0"/>
              <a:t>more</a:t>
            </a:r>
            <a:r>
              <a:rPr lang="en-US" baseline="0" dirty="0" smtClean="0"/>
              <a:t> </a:t>
            </a:r>
            <a:r>
              <a:rPr lang="en-US" dirty="0" smtClean="0"/>
              <a:t>matched </a:t>
            </a:r>
            <a:r>
              <a:rPr lang="en-US" dirty="0" smtClean="0"/>
              <a:t>document vectors for each query. Among </a:t>
            </a:r>
            <a:r>
              <a:rPr lang="en-US" dirty="0" smtClean="0"/>
              <a:t>these</a:t>
            </a:r>
            <a:r>
              <a:rPr lang="en-US" baseline="0" dirty="0" smtClean="0"/>
              <a:t> </a:t>
            </a:r>
            <a:r>
              <a:rPr lang="en-US" dirty="0" smtClean="0"/>
              <a:t>synthetic </a:t>
            </a:r>
            <a:r>
              <a:rPr lang="en-US" dirty="0" smtClean="0"/>
              <a:t>vectors, we generate more vectors bear </a:t>
            </a:r>
            <a:r>
              <a:rPr lang="en-US" dirty="0" smtClean="0"/>
              <a:t>similarity</a:t>
            </a:r>
            <a:r>
              <a:rPr lang="en-US" baseline="0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those with low labeled relevance scores, because </a:t>
            </a:r>
            <a:r>
              <a:rPr lang="en-US" dirty="0" smtClean="0"/>
              <a:t>typically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majority of matched results are less relevant.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MQ2007  200 leaves DOT 204 vs. 2D Block 28.3 </a:t>
            </a:r>
            <a:r>
              <a:rPr lang="en-US" dirty="0" smtClean="0">
                <a:sym typeface="Wingdings" pitchFamily="2" charset="2"/>
              </a:rPr>
              <a:t> 621%</a:t>
            </a:r>
          </a:p>
          <a:p>
            <a:r>
              <a:rPr lang="en-US" dirty="0" smtClean="0">
                <a:sym typeface="Wingdings" pitchFamily="2" charset="2"/>
              </a:rPr>
              <a:t>Yahoo 50 leaves SOT 113.8 vs. 2D Block 36.4  213%</a:t>
            </a:r>
          </a:p>
          <a:p>
            <a:r>
              <a:rPr lang="en-US" dirty="0" smtClean="0">
                <a:sym typeface="Wingdings" pitchFamily="2" charset="2"/>
              </a:rPr>
              <a:t>Yahoo 150 leaves </a:t>
            </a:r>
            <a:r>
              <a:rPr lang="en-US" dirty="0" err="1" smtClean="0">
                <a:sym typeface="Wingdings" pitchFamily="2" charset="2"/>
              </a:rPr>
              <a:t>Vpred</a:t>
            </a:r>
            <a:r>
              <a:rPr lang="en-US" dirty="0" smtClean="0">
                <a:sym typeface="Wingdings" pitchFamily="2" charset="2"/>
              </a:rPr>
              <a:t> 123 vs.</a:t>
            </a:r>
            <a:r>
              <a:rPr lang="en-US" baseline="0" dirty="0" smtClean="0">
                <a:sym typeface="Wingdings" pitchFamily="2" charset="2"/>
              </a:rPr>
              <a:t> 2D Block 81.9  50</a:t>
            </a:r>
            <a:r>
              <a:rPr lang="en-US" baseline="0" dirty="0" smtClean="0">
                <a:sym typeface="Wingdings" pitchFamily="2" charset="2"/>
              </a:rPr>
              <a:t>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3EE4-6AA2-4687-B303-7B3FCA701C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844800" y="4343400"/>
            <a:ext cx="6299200" cy="0"/>
          </a:xfrm>
          <a:prstGeom prst="line">
            <a:avLst/>
          </a:prstGeom>
          <a:noFill/>
          <a:ln w="12700">
            <a:solidFill>
              <a:srgbClr val="CC010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81300" y="3098800"/>
            <a:ext cx="5715000" cy="10668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81300" y="4559300"/>
            <a:ext cx="5867400" cy="914400"/>
          </a:xfrm>
        </p:spPr>
        <p:txBody>
          <a:bodyPr/>
          <a:lstStyle>
            <a:lvl1pPr marL="0" indent="0">
              <a:defRPr sz="22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0002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8483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716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3716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7719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716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08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11"/>
          <p:cNvSpPr>
            <a:spLocks noChangeShapeType="1"/>
          </p:cNvSpPr>
          <p:nvPr/>
        </p:nvSpPr>
        <p:spPr bwMode="auto">
          <a:xfrm>
            <a:off x="685800" y="1143000"/>
            <a:ext cx="8458200" cy="0"/>
          </a:xfrm>
          <a:prstGeom prst="line">
            <a:avLst/>
          </a:prstGeom>
          <a:noFill/>
          <a:ln w="12700">
            <a:solidFill>
              <a:srgbClr val="CC010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0" name="Picture 6" descr="imgres.jpe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6477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 bwMode="auto">
          <a:xfrm>
            <a:off x="8229600" y="6324600"/>
            <a:ext cx="838200" cy="4572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101"/>
        </a:buClr>
        <a:buFont typeface="Wingdings" pitchFamily="-95" charset="2"/>
        <a:buChar char="§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202"/>
        </a:buClr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95" charset="2"/>
        <a:buChar char="§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8001000" cy="2895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ea typeface="ＭＳ Ｐゴシック" pitchFamily="-95" charset="-128"/>
              </a:rPr>
              <a:t>Cache-Conscious </a:t>
            </a:r>
            <a:br>
              <a:rPr lang="en-US" sz="5400" dirty="0" smtClean="0">
                <a:ea typeface="ＭＳ Ｐゴシック" pitchFamily="-95" charset="-128"/>
              </a:rPr>
            </a:br>
            <a:r>
              <a:rPr lang="en-US" sz="5400" dirty="0" smtClean="0">
                <a:ea typeface="ＭＳ Ｐゴシック" pitchFamily="-95" charset="-128"/>
              </a:rPr>
              <a:t>Runtime Optimization </a:t>
            </a:r>
            <a:br>
              <a:rPr lang="en-US" sz="5400" dirty="0" smtClean="0">
                <a:ea typeface="ＭＳ Ｐゴシック" pitchFamily="-95" charset="-128"/>
              </a:rPr>
            </a:br>
            <a:r>
              <a:rPr lang="en-US" sz="5400" dirty="0" smtClean="0">
                <a:ea typeface="ＭＳ Ｐゴシック" pitchFamily="-95" charset="-128"/>
              </a:rPr>
              <a:t>for Ranking Ensembles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7924800" cy="175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i="1" dirty="0" err="1" smtClean="0">
                <a:ea typeface="ＭＳ Ｐゴシック" pitchFamily="-95" charset="-128"/>
              </a:rPr>
              <a:t>Xun</a:t>
            </a:r>
            <a:r>
              <a:rPr lang="en-US" sz="3200" b="1" i="1" dirty="0" smtClean="0">
                <a:ea typeface="ＭＳ Ｐゴシック" pitchFamily="-95" charset="-128"/>
              </a:rPr>
              <a:t> Tang</a:t>
            </a:r>
            <a:r>
              <a:rPr lang="en-US" sz="3200" b="1" dirty="0" smtClean="0">
                <a:ea typeface="ＭＳ Ｐゴシック" pitchFamily="-95" charset="-128"/>
              </a:rPr>
              <a:t>, </a:t>
            </a:r>
            <a:r>
              <a:rPr lang="en-US" sz="3200" b="1" dirty="0" err="1" smtClean="0">
                <a:ea typeface="ＭＳ Ｐゴシック" pitchFamily="-95" charset="-128"/>
              </a:rPr>
              <a:t>Xin</a:t>
            </a:r>
            <a:r>
              <a:rPr lang="en-US" sz="3200" b="1" dirty="0" smtClean="0">
                <a:ea typeface="ＭＳ Ｐゴシック" pitchFamily="-95" charset="-128"/>
              </a:rPr>
              <a:t> Jin, Tao Yang</a:t>
            </a:r>
          </a:p>
          <a:p>
            <a:pPr algn="ctr">
              <a:buNone/>
            </a:pPr>
            <a:r>
              <a:rPr lang="en-US" sz="2800" dirty="0" smtClean="0">
                <a:ea typeface="ＭＳ Ｐゴシック" pitchFamily="-95" charset="-128"/>
              </a:rPr>
              <a:t>Department of Computer Science</a:t>
            </a:r>
          </a:p>
          <a:p>
            <a:pPr algn="ctr">
              <a:buNone/>
            </a:pPr>
            <a:r>
              <a:rPr lang="en-US" sz="2800" dirty="0" smtClean="0">
                <a:ea typeface="ＭＳ Ｐゴシック" pitchFamily="-95" charset="-128"/>
              </a:rPr>
              <a:t>University of California at Santa Barbara</a:t>
            </a:r>
          </a:p>
        </p:txBody>
      </p:sp>
      <p:pic>
        <p:nvPicPr>
          <p:cNvPr id="4" name="Picture 4" descr="ucs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8600" y="6226175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j-lt"/>
              </a:rPr>
              <a:t>SIGIR’14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609600"/>
          </a:xfrm>
        </p:spPr>
        <p:txBody>
          <a:bodyPr/>
          <a:lstStyle/>
          <a:p>
            <a:r>
              <a:rPr lang="en-US" dirty="0" smtClean="0"/>
              <a:t>Scoring Time per Document per Tree</a:t>
            </a:r>
            <a:br>
              <a:rPr lang="en-US" dirty="0" smtClean="0"/>
            </a:br>
            <a:r>
              <a:rPr lang="en-US" dirty="0" smtClean="0"/>
              <a:t> in Nanoseconds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1" y="1295400"/>
            <a:ext cx="913856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457200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Query latency = Scoring time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 *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n * m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101"/>
              </a:buClr>
              <a:buSzTx/>
              <a:buFont typeface="Wingdings" pitchFamily="-95" charset="2"/>
              <a:buChar char="§"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docs ranked with an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-tree model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762000"/>
          </a:xfrm>
        </p:spPr>
        <p:txBody>
          <a:bodyPr/>
          <a:lstStyle/>
          <a:p>
            <a:r>
              <a:rPr lang="en-US" dirty="0" smtClean="0"/>
              <a:t>Query Latency in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4343400"/>
            <a:ext cx="5105400" cy="1905000"/>
          </a:xfrm>
        </p:spPr>
        <p:txBody>
          <a:bodyPr/>
          <a:lstStyle/>
          <a:p>
            <a:pPr>
              <a:buNone/>
            </a:pPr>
            <a:r>
              <a:rPr lang="en-US" b="0" dirty="0" smtClean="0"/>
              <a:t>		</a:t>
            </a:r>
            <a:r>
              <a:rPr lang="en-US" dirty="0" smtClean="0"/>
              <a:t>Block-</a:t>
            </a:r>
            <a:r>
              <a:rPr lang="en-US" dirty="0" err="1" smtClean="0"/>
              <a:t>VPred</a:t>
            </a:r>
            <a:r>
              <a:rPr lang="en-US" b="0" dirty="0" smtClean="0"/>
              <a:t> </a:t>
            </a:r>
          </a:p>
          <a:p>
            <a:pPr lvl="1"/>
            <a:r>
              <a:rPr lang="en-US" dirty="0" smtClean="0"/>
              <a:t>Up to 100% faster than </a:t>
            </a:r>
            <a:r>
              <a:rPr lang="en-US" dirty="0" err="1" smtClean="0"/>
              <a:t>VPred</a:t>
            </a:r>
            <a:endParaRPr lang="en-US" dirty="0" smtClean="0"/>
          </a:p>
          <a:p>
            <a:pPr lvl="1"/>
            <a:r>
              <a:rPr lang="en-US" dirty="0" smtClean="0"/>
              <a:t>Faster than 2D blocking in some cases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28253"/>
            <a:ext cx="7162800" cy="250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304800" y="4343400"/>
            <a:ext cx="502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>
                <a:ea typeface="ＭＳ Ｐゴシック" pitchFamily="34" charset="-128"/>
                <a:cs typeface="ＭＳ Ｐゴシック" charset="-128"/>
              </a:rPr>
              <a:t>	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2D blocking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101"/>
              </a:buClr>
              <a:buSzTx/>
              <a:buFont typeface="Wingdings" pitchFamily="-9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Up to 620% faster than DOT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101"/>
              </a:buClr>
              <a:buSzTx/>
              <a:buFont typeface="Wingdings" pitchFamily="-9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Up to 213% faster than SOT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101"/>
              </a:buClr>
              <a:buSzTx/>
              <a:buFont typeface="Wingdings" pitchFamily="-9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Up to 50% faster than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VPred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745468"/>
            <a:ext cx="388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Fastest algorithm is marked in gray.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14400"/>
          </a:xfrm>
        </p:spPr>
        <p:txBody>
          <a:bodyPr/>
          <a:lstStyle/>
          <a:p>
            <a:r>
              <a:rPr lang="en-US" dirty="0" smtClean="0"/>
              <a:t>Time &amp; Cache </a:t>
            </a:r>
            <a:r>
              <a:rPr lang="en-US" dirty="0" err="1" smtClean="0"/>
              <a:t>Perf</a:t>
            </a:r>
            <a:r>
              <a:rPr lang="en-US" dirty="0" smtClean="0"/>
              <a:t>. as Ensemble Size Varies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493452"/>
            <a:ext cx="415950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4191000" cy="28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4495800"/>
            <a:ext cx="7620000" cy="1905000"/>
          </a:xfrm>
        </p:spPr>
        <p:txBody>
          <a:bodyPr/>
          <a:lstStyle/>
          <a:p>
            <a:r>
              <a:rPr lang="en-US" b="0" dirty="0" smtClean="0"/>
              <a:t>2D blocking is up to 287% faster than DOT</a:t>
            </a:r>
          </a:p>
          <a:p>
            <a:r>
              <a:rPr lang="en-US" b="0" dirty="0" smtClean="0"/>
              <a:t>Time &amp; cache </a:t>
            </a:r>
            <a:r>
              <a:rPr lang="en-US" b="0" dirty="0" err="1" smtClean="0"/>
              <a:t>perf</a:t>
            </a:r>
            <a:r>
              <a:rPr lang="en-US" b="0" dirty="0" smtClean="0"/>
              <a:t>. are highly correlated</a:t>
            </a:r>
          </a:p>
          <a:p>
            <a:r>
              <a:rPr lang="en-US" b="0" dirty="0" smtClean="0"/>
              <a:t>Change of ensemble size affects DOT the most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077200" cy="533400"/>
          </a:xfrm>
        </p:spPr>
        <p:txBody>
          <a:bodyPr/>
          <a:lstStyle/>
          <a:p>
            <a:r>
              <a:rPr lang="en-US" dirty="0" smtClean="0"/>
              <a:t>Time &amp; Cache </a:t>
            </a:r>
            <a:r>
              <a:rPr lang="en-US" dirty="0" err="1" smtClean="0"/>
              <a:t>Perf</a:t>
            </a:r>
            <a:r>
              <a:rPr lang="en-US" dirty="0" smtClean="0"/>
              <a:t>. as No. of Doc Varies</a:t>
            </a: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9296"/>
            <a:ext cx="4151148" cy="281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00401"/>
            <a:ext cx="4191000" cy="28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4572000"/>
            <a:ext cx="8001000" cy="1905000"/>
          </a:xfrm>
        </p:spPr>
        <p:txBody>
          <a:bodyPr/>
          <a:lstStyle/>
          <a:p>
            <a:r>
              <a:rPr lang="en-US" b="0" dirty="0" smtClean="0"/>
              <a:t>2D blocking is up to 209% faster than SOT</a:t>
            </a:r>
          </a:p>
          <a:p>
            <a:r>
              <a:rPr lang="en-US" b="0" dirty="0" smtClean="0"/>
              <a:t>Block-</a:t>
            </a:r>
            <a:r>
              <a:rPr lang="en-US" b="0" dirty="0" err="1" smtClean="0"/>
              <a:t>VPred</a:t>
            </a:r>
            <a:r>
              <a:rPr lang="en-US" b="0" dirty="0" smtClean="0"/>
              <a:t> is up to 297% faster than SOT</a:t>
            </a:r>
          </a:p>
          <a:p>
            <a:r>
              <a:rPr lang="en-US" b="0" dirty="0" smtClean="0"/>
              <a:t>SOT deteriorates the most when number of doc grows</a:t>
            </a:r>
          </a:p>
          <a:p>
            <a:r>
              <a:rPr lang="en-US" b="0" dirty="0" smtClean="0"/>
              <a:t>2D combines the advantage of both DOT and SOT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077200" cy="838200"/>
          </a:xfrm>
        </p:spPr>
        <p:txBody>
          <a:bodyPr/>
          <a:lstStyle/>
          <a:p>
            <a:r>
              <a:rPr lang="en-US" dirty="0" smtClean="0"/>
              <a:t>2D Blocking: </a:t>
            </a:r>
            <a:br>
              <a:rPr lang="en-US" dirty="0" smtClean="0"/>
            </a:br>
            <a:r>
              <a:rPr lang="en-US" dirty="0" smtClean="0"/>
              <a:t>Time &amp; Cache </a:t>
            </a:r>
            <a:r>
              <a:rPr lang="en-US" dirty="0" err="1" smtClean="0"/>
              <a:t>Perf</a:t>
            </a:r>
            <a:r>
              <a:rPr lang="en-US" dirty="0" smtClean="0"/>
              <a:t>. as Block Size Vary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421308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47800"/>
            <a:ext cx="4191000" cy="28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534400" cy="1905000"/>
          </a:xfrm>
        </p:spPr>
        <p:txBody>
          <a:bodyPr/>
          <a:lstStyle/>
          <a:p>
            <a:r>
              <a:rPr lang="en-US" b="0" dirty="0" smtClean="0"/>
              <a:t>The fastest scoring time and lowest L3 cache miss ratio are achieved with block size </a:t>
            </a:r>
            <a:r>
              <a:rPr lang="en-US" b="0" i="1" dirty="0" smtClean="0"/>
              <a:t>s</a:t>
            </a:r>
            <a:r>
              <a:rPr lang="en-US" b="0" dirty="0" smtClean="0"/>
              <a:t>=1,000 and </a:t>
            </a:r>
            <a:r>
              <a:rPr lang="en-US" b="0" i="1" dirty="0" smtClean="0"/>
              <a:t>d</a:t>
            </a:r>
            <a:r>
              <a:rPr lang="en-US" b="0" dirty="0" smtClean="0"/>
              <a:t>=100 when these trees and documents fit in cache</a:t>
            </a:r>
          </a:p>
          <a:p>
            <a:r>
              <a:rPr lang="en-US" b="0" dirty="0" smtClean="0"/>
              <a:t>Scoring time could be 3.3x slower if block size is not chosen properly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Branch </a:t>
            </a:r>
            <a:r>
              <a:rPr lang="en-US" dirty="0" err="1" smtClean="0"/>
              <a:t>Misprediction</a:t>
            </a:r>
            <a:r>
              <a:rPr lang="en-US" dirty="0" smtClean="0"/>
              <a:t>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953000"/>
            <a:ext cx="8001000" cy="1295400"/>
          </a:xfrm>
        </p:spPr>
        <p:txBody>
          <a:bodyPr/>
          <a:lstStyle/>
          <a:p>
            <a:r>
              <a:rPr lang="en-US" b="0" dirty="0" smtClean="0"/>
              <a:t>For larger trees or larger no. of documents</a:t>
            </a:r>
          </a:p>
          <a:p>
            <a:pPr lvl="1"/>
            <a:r>
              <a:rPr lang="en-US" dirty="0" smtClean="0"/>
              <a:t>B</a:t>
            </a:r>
            <a:r>
              <a:rPr lang="en-US" b="0" dirty="0" smtClean="0"/>
              <a:t>ranch </a:t>
            </a:r>
            <a:r>
              <a:rPr lang="en-US" b="0" dirty="0" err="1" smtClean="0"/>
              <a:t>misprediction</a:t>
            </a:r>
            <a:r>
              <a:rPr lang="en-US" b="0" dirty="0" smtClean="0"/>
              <a:t> impacts more  </a:t>
            </a:r>
          </a:p>
          <a:p>
            <a:pPr lvl="1"/>
            <a:r>
              <a:rPr lang="en-US" b="0" dirty="0" smtClean="0"/>
              <a:t>Block-</a:t>
            </a:r>
            <a:r>
              <a:rPr lang="en-US" b="0" dirty="0" err="1" smtClean="0"/>
              <a:t>VPred</a:t>
            </a:r>
            <a:r>
              <a:rPr lang="en-US" b="0" dirty="0" smtClean="0"/>
              <a:t> outperforms 2D Block with less </a:t>
            </a:r>
            <a:r>
              <a:rPr lang="en-US" b="0" dirty="0" err="1" smtClean="0"/>
              <a:t>misprediction</a:t>
            </a:r>
            <a:r>
              <a:rPr lang="en-US" dirty="0" smtClean="0"/>
              <a:t> and faster scoring</a:t>
            </a:r>
            <a:endParaRPr lang="en-US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295400"/>
          <a:ext cx="754380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7300"/>
                <a:gridCol w="1257300"/>
                <a:gridCol w="1257300"/>
                <a:gridCol w="1257300"/>
                <a:gridCol w="1257300"/>
                <a:gridCol w="12573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MQ2007 Dataset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DOT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SOT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err="1" smtClean="0"/>
                        <a:t>VPred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2D Block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Block-</a:t>
                      </a:r>
                      <a:r>
                        <a:rPr lang="en-US" dirty="0" err="1" smtClean="0"/>
                        <a:t>VPred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50-leaf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1.9%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3.0%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1.1%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2.9%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0.9%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200</a:t>
                      </a:r>
                      <a:r>
                        <a:rPr lang="en-US" baseline="0" dirty="0" smtClean="0"/>
                        <a:t>-leaf tree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6.5%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4.2%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9.0%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1.1%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3418840"/>
          <a:ext cx="7543800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8760"/>
                <a:gridCol w="1508760"/>
                <a:gridCol w="1508760"/>
                <a:gridCol w="1508760"/>
                <a:gridCol w="150876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Yahoo! Dataset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=1,000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=5,000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=10,000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i="1" dirty="0" smtClean="0"/>
                        <a:t>n</a:t>
                      </a:r>
                      <a:r>
                        <a:rPr lang="en-US" dirty="0" smtClean="0"/>
                        <a:t>=100,000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2D</a:t>
                      </a:r>
                      <a:r>
                        <a:rPr lang="en-US" baseline="0" dirty="0" smtClean="0"/>
                        <a:t> Block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1.9%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2.7%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4.3%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6.1%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Block-</a:t>
                      </a:r>
                      <a:r>
                        <a:rPr lang="en-US" dirty="0" err="1" smtClean="0"/>
                        <a:t>VPred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1.1%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0.9%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0.84%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0.44%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48200"/>
          </a:xfrm>
        </p:spPr>
        <p:txBody>
          <a:bodyPr/>
          <a:lstStyle/>
          <a:p>
            <a:r>
              <a:rPr lang="en-US" b="0" dirty="0" smtClean="0"/>
              <a:t>When multi-tree score calculation per query is parallelized to reduce latency, 2D blocking still maintains its advantage</a:t>
            </a:r>
          </a:p>
          <a:p>
            <a:r>
              <a:rPr lang="en-US" b="0" dirty="0" smtClean="0">
                <a:latin typeface="+mj-lt"/>
              </a:rPr>
              <a:t>For small </a:t>
            </a:r>
            <a:r>
              <a:rPr lang="en-US" b="0" i="1" dirty="0" smtClean="0">
                <a:latin typeface="+mj-lt"/>
              </a:rPr>
              <a:t>n</a:t>
            </a:r>
            <a:r>
              <a:rPr lang="en-US" b="0" dirty="0" smtClean="0">
                <a:latin typeface="+mj-lt"/>
              </a:rPr>
              <a:t>, multiple queries could be combined to fully exploit cache </a:t>
            </a:r>
            <a:r>
              <a:rPr lang="en-US" b="0" dirty="0" smtClean="0">
                <a:latin typeface="+mj-lt"/>
              </a:rPr>
              <a:t>capacity</a:t>
            </a:r>
            <a:endParaRPr lang="en-US" b="0" dirty="0" smtClean="0">
              <a:latin typeface="+mj-lt"/>
            </a:endParaRPr>
          </a:p>
          <a:p>
            <a:pPr lvl="1"/>
            <a:r>
              <a:rPr lang="en-US" b="0" dirty="0" smtClean="0">
                <a:latin typeface="+mj-lt"/>
              </a:rPr>
              <a:t>Combining leads to 48.7% time reduction with </a:t>
            </a:r>
            <a:r>
              <a:rPr lang="en-US" b="0" dirty="0" smtClean="0"/>
              <a:t>Yahoo! 150-leaf 8,051-tree ensemble </a:t>
            </a:r>
            <a:r>
              <a:rPr lang="en-US" dirty="0" smtClean="0"/>
              <a:t>when </a:t>
            </a:r>
            <a:r>
              <a:rPr lang="en-US" b="0" dirty="0" smtClean="0"/>
              <a:t> </a:t>
            </a:r>
            <a:r>
              <a:rPr lang="en-US" b="0" i="1" dirty="0" smtClean="0"/>
              <a:t>n</a:t>
            </a:r>
            <a:r>
              <a:rPr lang="en-US" b="0" dirty="0" smtClean="0"/>
              <a:t>=</a:t>
            </a:r>
            <a:r>
              <a:rPr lang="en-US" b="0" dirty="0" smtClean="0"/>
              <a:t>10</a:t>
            </a:r>
            <a:endParaRPr lang="en-US" b="0" dirty="0" smtClean="0">
              <a:latin typeface="+mj-lt"/>
            </a:endParaRPr>
          </a:p>
          <a:p>
            <a:r>
              <a:rPr lang="en-US" b="0" dirty="0" smtClean="0"/>
              <a:t>Future work </a:t>
            </a:r>
          </a:p>
          <a:p>
            <a:pPr lvl="1"/>
            <a:r>
              <a:rPr lang="en-US" dirty="0" smtClean="0"/>
              <a:t>Extend to non-tree ensembles by iteratively selecting a fixed number of base rank models that fit in fast cache</a:t>
            </a:r>
            <a:endParaRPr lang="en-US" b="0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638800"/>
            <a:ext cx="2978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Acknowledgments</a:t>
            </a:r>
          </a:p>
          <a:p>
            <a:pPr lvl="1"/>
            <a:r>
              <a:rPr lang="en-US" sz="1400" dirty="0" smtClean="0"/>
              <a:t>U.S. NSF IIS-1118106</a:t>
            </a:r>
          </a:p>
          <a:p>
            <a:pPr lvl="1"/>
            <a:r>
              <a:rPr lang="en-US" sz="1400" dirty="0" smtClean="0"/>
              <a:t>Travel grant from ACM SIGIR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15200" cy="609600"/>
          </a:xfrm>
        </p:spPr>
        <p:txBody>
          <a:bodyPr/>
          <a:lstStyle/>
          <a:p>
            <a:r>
              <a:rPr lang="en-US" dirty="0" smtClean="0">
                <a:ea typeface="ＭＳ Ｐゴシック" pitchFamily="-95" charset="-128"/>
              </a:rPr>
              <a:t>Focus and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334000" cy="1905000"/>
          </a:xfrm>
        </p:spPr>
        <p:txBody>
          <a:bodyPr/>
          <a:lstStyle/>
          <a:p>
            <a:r>
              <a:rPr lang="en-US" dirty="0" smtClean="0"/>
              <a:t>Challenge in query processing</a:t>
            </a:r>
          </a:p>
          <a:p>
            <a:pPr lvl="1"/>
            <a:r>
              <a:rPr lang="en-US" dirty="0" smtClean="0"/>
              <a:t>Fast </a:t>
            </a:r>
            <a:r>
              <a:rPr lang="en-US" dirty="0" smtClean="0"/>
              <a:t>ranking score computation without accuracy loss in multi-tree ensemble models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573" y="381000"/>
            <a:ext cx="310662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3733800"/>
            <a:ext cx="807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Contributions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101"/>
              </a:buClr>
              <a:buSzTx/>
              <a:buFont typeface="Wingdings" pitchFamily="-9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Investigate data traversal methods for fast score calculation with large multi-tree ensemble models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101"/>
              </a:buClr>
              <a:buSzTx/>
              <a:buFont typeface="Wingdings" pitchFamily="-9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Propose a 2D blocking scheme for better cache utilization with simple code structure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101"/>
              </a:buClr>
              <a:buSzTx/>
              <a:buFont typeface="Wingdings" pitchFamily="-95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648200"/>
          </a:xfrm>
        </p:spPr>
        <p:txBody>
          <a:bodyPr/>
          <a:lstStyle/>
          <a:p>
            <a:r>
              <a:rPr lang="en-US" dirty="0" smtClean="0"/>
              <a:t>Ranking assembles are effective in web search and other data applications</a:t>
            </a:r>
            <a:endParaRPr lang="en-US" sz="2000" b="0" dirty="0" smtClean="0"/>
          </a:p>
          <a:p>
            <a:pPr lvl="1"/>
            <a:r>
              <a:rPr lang="en-US" dirty="0" smtClean="0"/>
              <a:t>E.g. GBRT</a:t>
            </a:r>
            <a:endParaRPr lang="en-US" b="0" dirty="0" smtClean="0"/>
          </a:p>
          <a:p>
            <a:r>
              <a:rPr lang="en-US" dirty="0" smtClean="0"/>
              <a:t>A large number of trees are used to improve accuracy</a:t>
            </a:r>
          </a:p>
          <a:p>
            <a:pPr lvl="1"/>
            <a:r>
              <a:rPr lang="en-US" b="0" dirty="0" smtClean="0"/>
              <a:t>Winning teams at Yahoo! Learning-to-rank challenge used ensembles with 2k to 20k trees, or even 300k trees with bagging methods </a:t>
            </a:r>
          </a:p>
          <a:p>
            <a:r>
              <a:rPr lang="en-US" dirty="0" smtClean="0"/>
              <a:t>Time consuming for computing large ensembles</a:t>
            </a:r>
          </a:p>
          <a:p>
            <a:pPr lvl="1"/>
            <a:r>
              <a:rPr lang="en-US" dirty="0" smtClean="0"/>
              <a:t>Access of irregular document attributes impairs CPU cache reuse</a:t>
            </a:r>
          </a:p>
          <a:p>
            <a:pPr lvl="2">
              <a:defRPr/>
            </a:pPr>
            <a:r>
              <a:rPr lang="en-US" kern="1200" dirty="0" err="1" smtClean="0"/>
              <a:t>Unorchestrated</a:t>
            </a:r>
            <a:r>
              <a:rPr lang="en-US" kern="1200" dirty="0" smtClean="0"/>
              <a:t> slow memory access incurs significant cost</a:t>
            </a:r>
          </a:p>
          <a:p>
            <a:pPr lvl="2">
              <a:defRPr/>
            </a:pPr>
            <a:r>
              <a:rPr lang="en-US" kern="1200" dirty="0" smtClean="0"/>
              <a:t>Memory access latency is 200x slower than L1 cache</a:t>
            </a:r>
            <a:endParaRPr lang="en-US" dirty="0" smtClean="0"/>
          </a:p>
          <a:p>
            <a:pPr lvl="1"/>
            <a:r>
              <a:rPr lang="en-US" dirty="0" smtClean="0"/>
              <a:t>Dynamic tree branching impairs instruction branch prediction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648200"/>
          </a:xfrm>
        </p:spPr>
        <p:txBody>
          <a:bodyPr/>
          <a:lstStyle/>
          <a:p>
            <a:r>
              <a:rPr lang="en-US" dirty="0" smtClean="0"/>
              <a:t>Approximate processing</a:t>
            </a:r>
            <a:r>
              <a:rPr lang="en-US" b="0" dirty="0" smtClean="0"/>
              <a:t>: Tradeoff between ranking accuracy and performance</a:t>
            </a:r>
          </a:p>
          <a:p>
            <a:pPr lvl="1"/>
            <a:r>
              <a:rPr lang="en-US" dirty="0" smtClean="0"/>
              <a:t>Early exit [</a:t>
            </a:r>
            <a:r>
              <a:rPr lang="en-US" dirty="0" err="1" smtClean="0"/>
              <a:t>Cambazoglu</a:t>
            </a:r>
            <a:r>
              <a:rPr lang="en-US" dirty="0" smtClean="0"/>
              <a:t> et al. WSDM’10]</a:t>
            </a:r>
          </a:p>
          <a:p>
            <a:pPr lvl="1"/>
            <a:r>
              <a:rPr lang="en-US" dirty="0" smtClean="0"/>
              <a:t>Tree trimming [</a:t>
            </a:r>
            <a:r>
              <a:rPr lang="en-US" dirty="0" err="1" smtClean="0"/>
              <a:t>Asadi</a:t>
            </a:r>
            <a:r>
              <a:rPr lang="en-US" dirty="0" smtClean="0"/>
              <a:t> and Lin, ECIR’13]</a:t>
            </a:r>
          </a:p>
          <a:p>
            <a:r>
              <a:rPr lang="en-US" dirty="0" smtClean="0"/>
              <a:t>Architecture-conscious solution</a:t>
            </a:r>
          </a:p>
          <a:p>
            <a:pPr lvl="1"/>
            <a:r>
              <a:rPr lang="en-US" dirty="0" err="1" smtClean="0"/>
              <a:t>VPred</a:t>
            </a:r>
            <a:r>
              <a:rPr lang="en-US" dirty="0" smtClean="0"/>
              <a:t> [</a:t>
            </a:r>
            <a:r>
              <a:rPr lang="en-US" dirty="0" err="1" smtClean="0"/>
              <a:t>Asadi</a:t>
            </a:r>
            <a:r>
              <a:rPr lang="en-US" dirty="0" smtClean="0"/>
              <a:t> et al. TKDE’13]</a:t>
            </a:r>
          </a:p>
          <a:p>
            <a:pPr lvl="2"/>
            <a:r>
              <a:rPr lang="en-US" sz="2400" dirty="0" smtClean="0"/>
              <a:t>Convert control dependence to data dependence</a:t>
            </a:r>
          </a:p>
          <a:p>
            <a:pPr lvl="2"/>
            <a:r>
              <a:rPr lang="en-US" sz="2400" dirty="0" smtClean="0"/>
              <a:t>Loop unrolling with </a:t>
            </a:r>
            <a:r>
              <a:rPr lang="en-US" sz="2400" dirty="0" err="1" smtClean="0"/>
              <a:t>vectorization</a:t>
            </a:r>
            <a:r>
              <a:rPr lang="en-US" sz="2400" dirty="0" smtClean="0"/>
              <a:t> to reduce instruction branch </a:t>
            </a:r>
            <a:r>
              <a:rPr lang="en-US" sz="2400" dirty="0" err="1" smtClean="0"/>
              <a:t>misprediction</a:t>
            </a:r>
            <a:r>
              <a:rPr lang="en-US" sz="2400" dirty="0" smtClean="0"/>
              <a:t> and mask slow memory access latency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619750"/>
            <a:ext cx="4495800" cy="609600"/>
          </a:xfrm>
        </p:spPr>
        <p:txBody>
          <a:bodyPr/>
          <a:lstStyle/>
          <a:p>
            <a:pPr algn="ctr"/>
            <a:r>
              <a:rPr lang="en-US" sz="2300" dirty="0" smtClean="0"/>
              <a:t>Document-ordered Traversal</a:t>
            </a:r>
            <a:br>
              <a:rPr lang="en-US" sz="2300" dirty="0" smtClean="0"/>
            </a:br>
            <a:r>
              <a:rPr lang="en-US" sz="2300" dirty="0" smtClean="0"/>
              <a:t>(DOT)</a:t>
            </a:r>
            <a:endParaRPr lang="en-US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354210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24050"/>
            <a:ext cx="356321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876800" y="561975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10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-128"/>
              </a:rPr>
              <a:t>Scorer-ordered Traversal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kern="0" dirty="0" smtClean="0">
                <a:solidFill>
                  <a:srgbClr val="CC0101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(SOT)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CC0101"/>
              </a:solidFill>
              <a:effectLst/>
              <a:uLnTx/>
              <a:uFillTx/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66800" y="4572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10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-128"/>
              </a:rPr>
              <a:t>Our Key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CC010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-128"/>
              </a:rPr>
              <a:t> Idea: </a:t>
            </a:r>
            <a:r>
              <a:rPr lang="en-US" sz="2800" b="1" kern="0" dirty="0" smtClean="0">
                <a:solidFill>
                  <a:srgbClr val="CC0101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10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-128"/>
              </a:rPr>
              <a:t>Optimize Data </a:t>
            </a:r>
            <a:r>
              <a:rPr lang="en-US" sz="2800" b="1" kern="0" noProof="0" dirty="0" smtClean="0">
                <a:solidFill>
                  <a:srgbClr val="CC0101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Traversal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C0101"/>
              </a:solidFill>
              <a:effectLst/>
              <a:uLnTx/>
              <a:uFillTx/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214735"/>
            <a:ext cx="357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Two existing solutions: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315200" cy="609600"/>
          </a:xfrm>
        </p:spPr>
        <p:txBody>
          <a:bodyPr/>
          <a:lstStyle/>
          <a:p>
            <a:r>
              <a:rPr lang="en-US" dirty="0" smtClean="0"/>
              <a:t>Our Proposal: 2D Block Traversal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38327"/>
            <a:ext cx="8842861" cy="475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Pseudo Code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5010"/>
            <a:ext cx="9144000" cy="35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Better?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2590800"/>
          </a:xfrm>
        </p:spPr>
        <p:txBody>
          <a:bodyPr/>
          <a:lstStyle/>
          <a:p>
            <a:r>
              <a:rPr lang="en-US" dirty="0" smtClean="0"/>
              <a:t>Total slow memory accesses in score calculation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pPr lvl="1"/>
            <a:r>
              <a:rPr lang="en-US" dirty="0" smtClean="0"/>
              <a:t>2D block can be up to </a:t>
            </a:r>
            <a:r>
              <a:rPr lang="en-US" i="1" dirty="0" smtClean="0"/>
              <a:t>s</a:t>
            </a:r>
            <a:r>
              <a:rPr lang="en-US" dirty="0" smtClean="0"/>
              <a:t> time faster. But </a:t>
            </a:r>
            <a:r>
              <a:rPr lang="en-US" i="1" dirty="0" smtClean="0"/>
              <a:t>s</a:t>
            </a:r>
            <a:r>
              <a:rPr lang="en-US" dirty="0" smtClean="0"/>
              <a:t> is capped by cache size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905000"/>
          <a:ext cx="7315200" cy="101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2D Block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295400" y="2362200"/>
            <a:ext cx="6781800" cy="411126"/>
            <a:chOff x="1066800" y="2640234"/>
            <a:chExt cx="6781800" cy="4111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2640234"/>
              <a:ext cx="1828800" cy="41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2667000"/>
              <a:ext cx="1924050" cy="38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4038600"/>
            <a:ext cx="830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2D Block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fully exploits cache capacity for better temporal locality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Block-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VPred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: a combined solution that applies 2D Blocking on top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VPred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4925" y="2388966"/>
            <a:ext cx="2056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648200"/>
          </a:xfrm>
        </p:spPr>
        <p:txBody>
          <a:bodyPr/>
          <a:lstStyle/>
          <a:p>
            <a:r>
              <a:rPr lang="en-US" dirty="0" smtClean="0"/>
              <a:t>2D Block and Block-</a:t>
            </a:r>
            <a:r>
              <a:rPr lang="en-US" dirty="0" err="1" smtClean="0"/>
              <a:t>VPred</a:t>
            </a:r>
            <a:r>
              <a:rPr lang="en-US" dirty="0" smtClean="0"/>
              <a:t> implemented in C</a:t>
            </a:r>
          </a:p>
          <a:p>
            <a:pPr lvl="1"/>
            <a:r>
              <a:rPr lang="en-US" dirty="0" smtClean="0"/>
              <a:t>Compiled with GCC using optimization flag -O3</a:t>
            </a:r>
          </a:p>
          <a:p>
            <a:pPr lvl="1"/>
            <a:r>
              <a:rPr lang="en-US" dirty="0" smtClean="0"/>
              <a:t>Tree ensembles derived by </a:t>
            </a:r>
            <a:r>
              <a:rPr lang="en-US" i="1" dirty="0" err="1" smtClean="0"/>
              <a:t>jforests</a:t>
            </a:r>
            <a:r>
              <a:rPr lang="en-US" dirty="0" smtClean="0"/>
              <a:t> </a:t>
            </a:r>
            <a:r>
              <a:rPr lang="en-US" sz="2000" b="0" dirty="0" smtClean="0"/>
              <a:t>[</a:t>
            </a:r>
            <a:r>
              <a:rPr lang="en-US" sz="2000" b="0" dirty="0" err="1" smtClean="0"/>
              <a:t>Ganjisaffar</a:t>
            </a:r>
            <a:r>
              <a:rPr lang="en-US" sz="2000" b="0" dirty="0" smtClean="0"/>
              <a:t> et al. SIGIR’11] </a:t>
            </a:r>
            <a:r>
              <a:rPr lang="en-US" dirty="0" smtClean="0"/>
              <a:t>using </a:t>
            </a:r>
            <a:r>
              <a:rPr lang="en-US" i="1" dirty="0" err="1" smtClean="0"/>
              <a:t>LambdaMART</a:t>
            </a:r>
            <a:r>
              <a:rPr lang="en-US" dirty="0" smtClean="0"/>
              <a:t> </a:t>
            </a:r>
            <a:r>
              <a:rPr lang="en-US" sz="2000" b="0" dirty="0" smtClean="0"/>
              <a:t>[ Burges et al. JMLR’11]</a:t>
            </a:r>
            <a:endParaRPr lang="en-US" b="0" dirty="0" smtClean="0"/>
          </a:p>
          <a:p>
            <a:r>
              <a:rPr lang="en-US" dirty="0" smtClean="0"/>
              <a:t>Experiment platforms</a:t>
            </a:r>
          </a:p>
          <a:p>
            <a:pPr lvl="1"/>
            <a:r>
              <a:rPr lang="en-US" dirty="0" smtClean="0"/>
              <a:t>3.1GHz 8-core AMD Bulldozer FX8120 processors</a:t>
            </a:r>
          </a:p>
          <a:p>
            <a:pPr lvl="1"/>
            <a:r>
              <a:rPr lang="en-US" dirty="0" smtClean="0"/>
              <a:t>Intel X5650 2.66GHz 6-core dual processors</a:t>
            </a:r>
          </a:p>
          <a:p>
            <a:r>
              <a:rPr lang="en-US" dirty="0" smtClean="0"/>
              <a:t>Benchmarks</a:t>
            </a:r>
          </a:p>
          <a:p>
            <a:pPr lvl="1"/>
            <a:r>
              <a:rPr lang="en-US" b="0" dirty="0" smtClean="0"/>
              <a:t>Yahoo! Learning-to-rank, MSLR-30K, and MQ2007</a:t>
            </a:r>
          </a:p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Scoring time</a:t>
            </a:r>
          </a:p>
          <a:p>
            <a:pPr lvl="1"/>
            <a:r>
              <a:rPr lang="en-US" dirty="0" smtClean="0"/>
              <a:t>Cache miss ratios and branch </a:t>
            </a:r>
            <a:r>
              <a:rPr lang="en-US" dirty="0" err="1" smtClean="0"/>
              <a:t>misprediction</a:t>
            </a:r>
            <a:r>
              <a:rPr lang="en-US" dirty="0" smtClean="0"/>
              <a:t> ratios reported by Linux </a:t>
            </a:r>
            <a:r>
              <a:rPr lang="en-US" i="1" dirty="0" err="1" smtClean="0"/>
              <a:t>perf</a:t>
            </a:r>
            <a:r>
              <a:rPr lang="en-US" i="1" dirty="0" smtClean="0"/>
              <a:t> </a:t>
            </a:r>
            <a:r>
              <a:rPr lang="en-US" dirty="0" smtClean="0"/>
              <a:t>tool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1704</TotalTime>
  <Words>1537</Words>
  <Application>Microsoft Macintosh PowerPoint</Application>
  <PresentationFormat>On-screen Show (4:3)</PresentationFormat>
  <Paragraphs>187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</vt:lpstr>
      <vt:lpstr>Cache-Conscious  Runtime Optimization  for Ranking Ensembles</vt:lpstr>
      <vt:lpstr>Focus and Contributions</vt:lpstr>
      <vt:lpstr>Motivation</vt:lpstr>
      <vt:lpstr>Previous Work</vt:lpstr>
      <vt:lpstr>Document-ordered Traversal (DOT)</vt:lpstr>
      <vt:lpstr>Our Proposal: 2D Block Traversal</vt:lpstr>
      <vt:lpstr>Algorithm Pseudo Code</vt:lpstr>
      <vt:lpstr>Why Better? </vt:lpstr>
      <vt:lpstr>Evaluations</vt:lpstr>
      <vt:lpstr>Scoring Time per Document per Tree  in Nanoseconds</vt:lpstr>
      <vt:lpstr>Query Latency in Seconds</vt:lpstr>
      <vt:lpstr>Time &amp; Cache Perf. as Ensemble Size Varies</vt:lpstr>
      <vt:lpstr>Time &amp; Cache Perf. as No. of Doc Varies</vt:lpstr>
      <vt:lpstr>2D Blocking:  Time &amp; Cache Perf. as Block Size Vary</vt:lpstr>
      <vt:lpstr>Impact of Branch Misprediction Ratios</vt:lpstr>
      <vt:lpstr>Discussions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Cache-Conscious Runtime Optimization for Ranking Ensembles</dc:title>
  <dc:creator>xtang</dc:creator>
  <cp:lastModifiedBy>Xun Tang</cp:lastModifiedBy>
  <cp:revision>41</cp:revision>
  <dcterms:created xsi:type="dcterms:W3CDTF">2006-08-16T00:00:00Z</dcterms:created>
  <dcterms:modified xsi:type="dcterms:W3CDTF">2014-07-08T21:25:06Z</dcterms:modified>
</cp:coreProperties>
</file>